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56" r:id="rId2"/>
    <p:sldId id="257" r:id="rId3"/>
    <p:sldId id="282" r:id="rId4"/>
    <p:sldId id="281" r:id="rId5"/>
    <p:sldId id="364" r:id="rId6"/>
    <p:sldId id="365" r:id="rId7"/>
    <p:sldId id="366" r:id="rId8"/>
    <p:sldId id="275" r:id="rId9"/>
    <p:sldId id="367" r:id="rId10"/>
    <p:sldId id="368" r:id="rId11"/>
    <p:sldId id="369" r:id="rId12"/>
    <p:sldId id="370" r:id="rId13"/>
    <p:sldId id="371" r:id="rId14"/>
    <p:sldId id="372" r:id="rId15"/>
    <p:sldId id="291" r:id="rId16"/>
    <p:sldId id="292" r:id="rId17"/>
    <p:sldId id="293" r:id="rId18"/>
    <p:sldId id="294" r:id="rId19"/>
    <p:sldId id="295" r:id="rId20"/>
    <p:sldId id="296" r:id="rId21"/>
    <p:sldId id="284" r:id="rId22"/>
    <p:sldId id="285" r:id="rId23"/>
    <p:sldId id="286" r:id="rId24"/>
    <p:sldId id="287" r:id="rId25"/>
    <p:sldId id="288" r:id="rId26"/>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95435"/>
  </p:normalViewPr>
  <p:slideViewPr>
    <p:cSldViewPr snapToGrid="0" snapToObjects="1">
      <p:cViewPr varScale="1">
        <p:scale>
          <a:sx n="83" d="100"/>
          <a:sy n="83" d="100"/>
        </p:scale>
        <p:origin x="68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0573812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23834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idx="13"/>
          </p:nvPr>
        </p:nvSpPr>
        <p:spPr>
          <a:xfrm>
            <a:off x="1606550" y="635000"/>
            <a:ext cx="9779000" cy="6522729"/>
          </a:xfrm>
          <a:prstGeom prst="rect">
            <a:avLst/>
          </a:prstGeom>
        </p:spPr>
        <p:txBody>
          <a:bodyPr lIns="91439" tIns="45719" rIns="91439" bIns="45719" anchor="t">
            <a:noAutofit/>
          </a:bodyPr>
          <a:lstStyle/>
          <a:p>
            <a:endParaRPr dirty="0"/>
          </a:p>
        </p:txBody>
      </p:sp>
      <p:sp>
        <p:nvSpPr>
          <p:cNvPr id="21" name="Title Text"/>
          <p:cNvSpPr txBox="1">
            <a:spLocks noGrp="1"/>
          </p:cNvSpPr>
          <p:nvPr>
            <p:ph type="title"/>
          </p:nvPr>
        </p:nvSpPr>
        <p:spPr>
          <a:xfrm>
            <a:off x="1270000" y="6718300"/>
            <a:ext cx="10464800" cy="1422400"/>
          </a:xfrm>
          <a:prstGeom prst="rect">
            <a:avLst/>
          </a:prstGeom>
        </p:spPr>
        <p:txBody>
          <a:bodyPr anchor="b"/>
          <a:lstStyle/>
          <a:p>
            <a:r>
              <a:t>Title Text</a:t>
            </a:r>
          </a:p>
        </p:txBody>
      </p:sp>
      <p:sp>
        <p:nvSpPr>
          <p:cNvPr id="22" name="Body Level One…"/>
          <p:cNvSpPr txBox="1">
            <a:spLocks noGrp="1"/>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xfrm>
            <a:off x="6311798" y="9245600"/>
            <a:ext cx="368504" cy="381000"/>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20.png"/><Relationship Id="rId9"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6</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205306" y="3226831"/>
            <a:ext cx="6977872"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16</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5th</a:t>
            </a:r>
            <a:r>
              <a:rPr dirty="0">
                <a:latin typeface="Gill Sans MT" panose="020B0502020104020203" pitchFamily="34" charset="77"/>
              </a:rPr>
              <a:t> </a:t>
            </a:r>
            <a:r>
              <a:rPr lang="en-GB" dirty="0">
                <a:latin typeface="Gill Sans MT" panose="020B0502020104020203" pitchFamily="34" charset="77"/>
              </a:rPr>
              <a:t>January</a:t>
            </a:r>
            <a:r>
              <a:rPr dirty="0">
                <a:latin typeface="Gill Sans MT" panose="020B0502020104020203" pitchFamily="34" charset="77"/>
              </a:rPr>
              <a:t> 202</a:t>
            </a:r>
            <a:r>
              <a:rPr lang="en-GB" dirty="0">
                <a:latin typeface="Gill Sans MT" panose="020B0502020104020203" pitchFamily="34" charset="77"/>
              </a:rPr>
              <a:t>6</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2">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4866047" y="1309202"/>
            <a:ext cx="545662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compassionate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9324085" y="1671690"/>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218866" y="3931168"/>
            <a:ext cx="7621344" cy="20723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you describe someone or something as compassionate, you mean that they feel or show pity, sympathy, and understanding for people who are suffering.</a:t>
            </a:r>
            <a:endParaRPr sz="3200" dirty="0">
              <a:latin typeface="Gill Sans MT" panose="020B0502020104020203" pitchFamily="34" charset="77"/>
            </a:endParaRPr>
          </a:p>
        </p:txBody>
      </p:sp>
      <p:sp>
        <p:nvSpPr>
          <p:cNvPr id="155" name="The was a tear in Freddie’s new school jumper."/>
          <p:cNvSpPr txBox="1"/>
          <p:nvPr/>
        </p:nvSpPr>
        <p:spPr>
          <a:xfrm>
            <a:off x="5112" y="6637268"/>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She showed </a:t>
            </a:r>
            <a:r>
              <a:rPr lang="en-GB" sz="4000" b="1" dirty="0">
                <a:latin typeface="Gill Sans MT" panose="020B0502020104020203" pitchFamily="34" charset="77"/>
              </a:rPr>
              <a:t>compassion</a:t>
            </a:r>
            <a:r>
              <a:rPr lang="en-GB" sz="4000" dirty="0">
                <a:latin typeface="Gill Sans MT" panose="020B0502020104020203" pitchFamily="34" charset="77"/>
              </a:rPr>
              <a:t> by helping up Jen up.</a:t>
            </a:r>
            <a:endParaRPr sz="4000" dirty="0">
              <a:latin typeface="Gill Sans MT" panose="020B0502020104020203" pitchFamily="34" charset="77"/>
            </a:endParaRPr>
          </a:p>
        </p:txBody>
      </p:sp>
      <p:sp>
        <p:nvSpPr>
          <p:cNvPr id="165" name="Word Class"/>
          <p:cNvSpPr txBox="1"/>
          <p:nvPr/>
        </p:nvSpPr>
        <p:spPr>
          <a:xfrm>
            <a:off x="10335049" y="1253517"/>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178697" y="2182175"/>
            <a:ext cx="4575922"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com-pas-sion-ate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22" name="Picture 21" descr="Logo&#10;&#10;Description automatically generated">
            <a:extLst>
              <a:ext uri="{FF2B5EF4-FFF2-40B4-BE49-F238E27FC236}">
                <a16:creationId xmlns:a16="http://schemas.microsoft.com/office/drawing/2014/main" id="{6964E662-0023-F249-AEA9-390D77788C7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264978">
            <a:off x="8354424" y="3174399"/>
            <a:ext cx="3334596" cy="3334596"/>
          </a:xfrm>
          <a:prstGeom prst="rect">
            <a:avLst/>
          </a:prstGeom>
        </p:spPr>
      </p:pic>
      <p:graphicFrame>
        <p:nvGraphicFramePr>
          <p:cNvPr id="3" name="Table 2">
            <a:extLst>
              <a:ext uri="{FF2B5EF4-FFF2-40B4-BE49-F238E27FC236}">
                <a16:creationId xmlns:a16="http://schemas.microsoft.com/office/drawing/2014/main" id="{311B552F-4C53-DDE3-46DF-1F60337F9FAD}"/>
              </a:ext>
            </a:extLst>
          </p:cNvPr>
          <p:cNvGraphicFramePr>
            <a:graphicFrameLocks noGrp="1"/>
          </p:cNvGraphicFramePr>
          <p:nvPr>
            <p:extLst>
              <p:ext uri="{D42A27DB-BD31-4B8C-83A1-F6EECF244321}">
                <p14:modId xmlns:p14="http://schemas.microsoft.com/office/powerpoint/2010/main" val="2785205124"/>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caring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heartless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passionate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warm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mean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person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42933343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37159" y="1309202"/>
            <a:ext cx="2543966"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infinite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03944" y="3808570"/>
            <a:ext cx="6499743"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describe something as infinite, you are emphasizing that it is extremely great in amount or degree.</a:t>
            </a:r>
            <a:endParaRPr sz="3600" dirty="0">
              <a:latin typeface="Gill Sans MT" panose="020B0502020104020203" pitchFamily="34" charset="77"/>
            </a:endParaRPr>
          </a:p>
        </p:txBody>
      </p:sp>
      <p:sp>
        <p:nvSpPr>
          <p:cNvPr id="155" name="The was a tear in Freddie’s new school jumper."/>
          <p:cNvSpPr txBox="1"/>
          <p:nvPr/>
        </p:nvSpPr>
        <p:spPr>
          <a:xfrm>
            <a:off x="-40235" y="6661748"/>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His love for playing hockey was </a:t>
            </a:r>
            <a:r>
              <a:rPr lang="en-GB" sz="4000" b="1" dirty="0">
                <a:latin typeface="Gill Sans MT" panose="020B0502020104020203" pitchFamily="34" charset="77"/>
              </a:rPr>
              <a:t>infinite</a:t>
            </a:r>
            <a:r>
              <a:rPr lang="en-GB" sz="4000" dirty="0">
                <a:latin typeface="Gill Sans MT" panose="020B0502020104020203" pitchFamily="34" charset="77"/>
              </a:rPr>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in-fi-nite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6" name="Picture 5" descr="Icon&#10;&#10;Description automatically generated">
            <a:extLst>
              <a:ext uri="{FF2B5EF4-FFF2-40B4-BE49-F238E27FC236}">
                <a16:creationId xmlns:a16="http://schemas.microsoft.com/office/drawing/2014/main" id="{C8A159A7-D665-7343-9968-D303C842A4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5468" y="2529227"/>
            <a:ext cx="3736718" cy="3736718"/>
          </a:xfrm>
          <a:prstGeom prst="rect">
            <a:avLst/>
          </a:prstGeom>
        </p:spPr>
      </p:pic>
      <p:graphicFrame>
        <p:nvGraphicFramePr>
          <p:cNvPr id="3" name="Table 2">
            <a:extLst>
              <a:ext uri="{FF2B5EF4-FFF2-40B4-BE49-F238E27FC236}">
                <a16:creationId xmlns:a16="http://schemas.microsoft.com/office/drawing/2014/main" id="{B9486E7D-75FE-1529-197C-8F70CC83AF97}"/>
              </a:ext>
            </a:extLst>
          </p:cNvPr>
          <p:cNvGraphicFramePr>
            <a:graphicFrameLocks noGrp="1"/>
          </p:cNvGraphicFramePr>
          <p:nvPr>
            <p:extLst>
              <p:ext uri="{D42A27DB-BD31-4B8C-83A1-F6EECF244321}">
                <p14:modId xmlns:p14="http://schemas.microsoft.com/office/powerpoint/2010/main" val="1434994171"/>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limitless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limited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passionate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seemingly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unlimited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small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become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442243630"/>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72263" y="1309202"/>
            <a:ext cx="2377254"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fallible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28235"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50995" y="3790612"/>
            <a:ext cx="7726891"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say that someone or something is fallible, you mean that they are not perfect and are likely to make mistakes or to fail in what they are doing.</a:t>
            </a:r>
            <a:endParaRPr sz="3600" dirty="0">
              <a:latin typeface="Gill Sans MT" panose="020B0502020104020203" pitchFamily="34" charset="77"/>
            </a:endParaRPr>
          </a:p>
        </p:txBody>
      </p:sp>
      <p:sp>
        <p:nvSpPr>
          <p:cNvPr id="155" name="The was a tear in Freddie’s new school jumper."/>
          <p:cNvSpPr txBox="1"/>
          <p:nvPr/>
        </p:nvSpPr>
        <p:spPr>
          <a:xfrm>
            <a:off x="5112" y="6571469"/>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Ollie was </a:t>
            </a:r>
            <a:r>
              <a:rPr lang="en-GB" sz="4000" b="1" dirty="0">
                <a:latin typeface="Gill Sans MT" panose="020B0502020104020203" pitchFamily="34" charset="77"/>
              </a:rPr>
              <a:t>fallible</a:t>
            </a:r>
            <a:r>
              <a:rPr lang="en-GB" sz="4000" dirty="0">
                <a:latin typeface="Gill Sans MT" panose="020B0502020104020203" pitchFamily="34" charset="77"/>
              </a:rPr>
              <a:t>, but continued to train and work hard.</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fal-li-ble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23" name="Picture 22" descr="Logo&#10;&#10;Description automatically generated">
            <a:extLst>
              <a:ext uri="{FF2B5EF4-FFF2-40B4-BE49-F238E27FC236}">
                <a16:creationId xmlns:a16="http://schemas.microsoft.com/office/drawing/2014/main" id="{84C6AFF6-10BE-9949-8E54-681C792CAA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82387" y="2429922"/>
            <a:ext cx="3584054" cy="3584054"/>
          </a:xfrm>
          <a:prstGeom prst="rect">
            <a:avLst/>
          </a:prstGeom>
        </p:spPr>
      </p:pic>
      <p:graphicFrame>
        <p:nvGraphicFramePr>
          <p:cNvPr id="4" name="Table 3">
            <a:extLst>
              <a:ext uri="{FF2B5EF4-FFF2-40B4-BE49-F238E27FC236}">
                <a16:creationId xmlns:a16="http://schemas.microsoft.com/office/drawing/2014/main" id="{740F1A9C-ECF3-4845-449B-04B29F9B6208}"/>
              </a:ext>
            </a:extLst>
          </p:cNvPr>
          <p:cNvGraphicFramePr>
            <a:graphicFrameLocks noGrp="1"/>
          </p:cNvGraphicFramePr>
          <p:nvPr>
            <p:extLst>
              <p:ext uri="{D42A27DB-BD31-4B8C-83A1-F6EECF244321}">
                <p14:modId xmlns:p14="http://schemas.microsoft.com/office/powerpoint/2010/main" val="4266094940"/>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flawed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infallible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valuable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almost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imperfect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perfect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compatible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scarcely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1260904494"/>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176911" y="1309202"/>
            <a:ext cx="3664466"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optimistic</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13434" y="3934830"/>
            <a:ext cx="7258966" cy="19492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4000" dirty="0">
                <a:latin typeface="Gill Sans MT" panose="020B0502020104020203" pitchFamily="34" charset="77"/>
              </a:rPr>
              <a:t>Someone who is optimistic is hopeful about the future or the success of something in particular.</a:t>
            </a:r>
            <a:endParaRPr sz="4000" dirty="0">
              <a:latin typeface="Gill Sans MT" panose="020B0502020104020203" pitchFamily="34" charset="77"/>
            </a:endParaRPr>
          </a:p>
        </p:txBody>
      </p:sp>
      <p:sp>
        <p:nvSpPr>
          <p:cNvPr id="155" name="The was a tear in Freddie’s new school jumper."/>
          <p:cNvSpPr txBox="1"/>
          <p:nvPr/>
        </p:nvSpPr>
        <p:spPr>
          <a:xfrm>
            <a:off x="0" y="6638522"/>
            <a:ext cx="12999689"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Harriet was </a:t>
            </a:r>
            <a:r>
              <a:rPr lang="en-GB" b="1" dirty="0">
                <a:latin typeface="Gill Sans MT" panose="020B0502020104020203" pitchFamily="34" charset="77"/>
              </a:rPr>
              <a:t>optimistic</a:t>
            </a:r>
            <a:r>
              <a:rPr lang="en-GB" dirty="0">
                <a:latin typeface="Gill Sans MT" panose="020B0502020104020203" pitchFamily="34" charset="77"/>
              </a:rPr>
              <a:t> about 2026.</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op-ti-mis-tic</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23" name="Picture 22" descr="Icon&#10;&#10;Description automatically generated">
            <a:extLst>
              <a:ext uri="{FF2B5EF4-FFF2-40B4-BE49-F238E27FC236}">
                <a16:creationId xmlns:a16="http://schemas.microsoft.com/office/drawing/2014/main" id="{7E52BD52-48AD-0344-B7E5-509E9F6C89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37717" y="2374479"/>
            <a:ext cx="4115840" cy="4115840"/>
          </a:xfrm>
          <a:prstGeom prst="rect">
            <a:avLst/>
          </a:prstGeom>
        </p:spPr>
      </p:pic>
      <p:graphicFrame>
        <p:nvGraphicFramePr>
          <p:cNvPr id="3" name="Table 2">
            <a:extLst>
              <a:ext uri="{FF2B5EF4-FFF2-40B4-BE49-F238E27FC236}">
                <a16:creationId xmlns:a16="http://schemas.microsoft.com/office/drawing/2014/main" id="{C848902C-DBD0-A4E3-D997-4133E64B5B3C}"/>
              </a:ext>
            </a:extLst>
          </p:cNvPr>
          <p:cNvGraphicFramePr>
            <a:graphicFrameLocks noGrp="1"/>
          </p:cNvGraphicFramePr>
          <p:nvPr>
            <p:extLst>
              <p:ext uri="{D42A27DB-BD31-4B8C-83A1-F6EECF244321}">
                <p14:modId xmlns:p14="http://schemas.microsoft.com/office/powerpoint/2010/main" val="4260942438"/>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confident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pessimistic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realistic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attitude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positive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negative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artistic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remain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812689817"/>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64926" y="1309202"/>
            <a:ext cx="1981312"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lousy</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92281" y="3911029"/>
            <a:ext cx="6656678"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describe something as lousy, you mean that it is of very bad quality or that you do not like it.</a:t>
            </a:r>
            <a:endParaRPr sz="3600" dirty="0">
              <a:latin typeface="Gill Sans MT" panose="020B0502020104020203" pitchFamily="34" charset="77"/>
            </a:endParaRPr>
          </a:p>
        </p:txBody>
      </p:sp>
      <p:sp>
        <p:nvSpPr>
          <p:cNvPr id="155" name="The was a tear in Freddie’s new school jumper."/>
          <p:cNvSpPr txBox="1"/>
          <p:nvPr/>
        </p:nvSpPr>
        <p:spPr>
          <a:xfrm>
            <a:off x="0" y="6451046"/>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2025 had been a </a:t>
            </a:r>
            <a:r>
              <a:rPr lang="en-GB" sz="4000" b="1" dirty="0">
                <a:latin typeface="Gill Sans MT" panose="020B0502020104020203" pitchFamily="34" charset="77"/>
              </a:rPr>
              <a:t>lousy</a:t>
            </a:r>
            <a:r>
              <a:rPr lang="en-GB" sz="4000" dirty="0">
                <a:latin typeface="Gill Sans MT" panose="020B0502020104020203" pitchFamily="34" charset="77"/>
              </a:rPr>
              <a:t> year, but 2026 would be better.</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14283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lous-y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23" name="Picture 22" descr="Icon&#10;&#10;Description automatically generated">
            <a:extLst>
              <a:ext uri="{FF2B5EF4-FFF2-40B4-BE49-F238E27FC236}">
                <a16:creationId xmlns:a16="http://schemas.microsoft.com/office/drawing/2014/main" id="{247130B2-A8DF-1144-AE4C-3D38C717AC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39730" y="2818101"/>
            <a:ext cx="3365892" cy="3365892"/>
          </a:xfrm>
          <a:prstGeom prst="rect">
            <a:avLst/>
          </a:prstGeom>
        </p:spPr>
      </p:pic>
      <p:graphicFrame>
        <p:nvGraphicFramePr>
          <p:cNvPr id="3" name="Table 2">
            <a:extLst>
              <a:ext uri="{FF2B5EF4-FFF2-40B4-BE49-F238E27FC236}">
                <a16:creationId xmlns:a16="http://schemas.microsoft.com/office/drawing/2014/main" id="{DE5F49D7-3D43-F4E8-0241-F557C3D9630C}"/>
              </a:ext>
            </a:extLst>
          </p:cNvPr>
          <p:cNvGraphicFramePr>
            <a:graphicFrameLocks noGrp="1"/>
          </p:cNvGraphicFramePr>
          <p:nvPr>
            <p:extLst>
              <p:ext uri="{D42A27DB-BD31-4B8C-83A1-F6EECF244321}">
                <p14:modId xmlns:p14="http://schemas.microsoft.com/office/powerpoint/2010/main" val="3337701782"/>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awful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good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drowsy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terrible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great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artistic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behaviour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775237782"/>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747175747"/>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dirty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fuzzy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equal</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swollen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243260693"/>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infinite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optimistic</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fallible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lousy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548987859"/>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dirty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equal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fuzzy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juicy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swollen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76638807"/>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two things are *** or if one thing is *** to another, they are the same in size, number, standard, or value.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a part of your body is ***, it is larger and rounder than normal, usually as a result of injury or illness.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food is ***, it has a lot of *** in it and is very enjoyable to eat.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something is ***, it has a covering that feels soft and like fur. A *** picture, image, or sound is unclear and hard to see or hear.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something is ***, it is marked or covered with stains, spots, or mud, and needs to be cleaned.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descr="Icon&#10;&#10;Description automatically generated">
            <a:extLst>
              <a:ext uri="{FF2B5EF4-FFF2-40B4-BE49-F238E27FC236}">
                <a16:creationId xmlns:a16="http://schemas.microsoft.com/office/drawing/2014/main" id="{A7FEBDDD-B623-8D7D-C1A4-D4F941576E0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18342" y="7939382"/>
            <a:ext cx="879772" cy="879772"/>
          </a:xfrm>
          <a:prstGeom prst="rect">
            <a:avLst/>
          </a:prstGeom>
        </p:spPr>
      </p:pic>
      <p:pic>
        <p:nvPicPr>
          <p:cNvPr id="3" name="Picture 2" descr="Icon&#10;&#10;Description automatically generated">
            <a:extLst>
              <a:ext uri="{FF2B5EF4-FFF2-40B4-BE49-F238E27FC236}">
                <a16:creationId xmlns:a16="http://schemas.microsoft.com/office/drawing/2014/main" id="{108FD588-81FF-8CE2-EB6B-700B82AAFED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210081" y="2590350"/>
            <a:ext cx="933589" cy="933589"/>
          </a:xfrm>
          <a:prstGeom prst="rect">
            <a:avLst/>
          </a:prstGeom>
        </p:spPr>
      </p:pic>
      <p:pic>
        <p:nvPicPr>
          <p:cNvPr id="5" name="Picture 4" descr="A picture containing logo&#10;&#10;Description automatically generated">
            <a:extLst>
              <a:ext uri="{FF2B5EF4-FFF2-40B4-BE49-F238E27FC236}">
                <a16:creationId xmlns:a16="http://schemas.microsoft.com/office/drawing/2014/main" id="{4D1BDCA6-E5E7-22B7-32DF-3027CA592E1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9081116">
            <a:off x="10907865" y="3394663"/>
            <a:ext cx="258551" cy="258551"/>
          </a:xfrm>
          <a:prstGeom prst="rect">
            <a:avLst/>
          </a:prstGeom>
        </p:spPr>
      </p:pic>
      <p:pic>
        <p:nvPicPr>
          <p:cNvPr id="6" name="Picture 5" descr="A picture containing logo&#10;&#10;Description automatically generated">
            <a:extLst>
              <a:ext uri="{FF2B5EF4-FFF2-40B4-BE49-F238E27FC236}">
                <a16:creationId xmlns:a16="http://schemas.microsoft.com/office/drawing/2014/main" id="{FBB499B5-C697-2D40-F5AF-803461AF9C8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9081116">
            <a:off x="12168435" y="2643643"/>
            <a:ext cx="258551" cy="258551"/>
          </a:xfrm>
          <a:prstGeom prst="rect">
            <a:avLst/>
          </a:prstGeom>
        </p:spPr>
      </p:pic>
      <p:pic>
        <p:nvPicPr>
          <p:cNvPr id="7" name="Picture 6" descr="Icon&#10;&#10;Description automatically generated">
            <a:extLst>
              <a:ext uri="{FF2B5EF4-FFF2-40B4-BE49-F238E27FC236}">
                <a16:creationId xmlns:a16="http://schemas.microsoft.com/office/drawing/2014/main" id="{3D97ABF5-4E33-1ED5-C8E7-BBDD5BEEAC1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126792" y="6755320"/>
            <a:ext cx="879772" cy="879772"/>
          </a:xfrm>
          <a:prstGeom prst="rect">
            <a:avLst/>
          </a:prstGeom>
        </p:spPr>
      </p:pic>
      <p:pic>
        <p:nvPicPr>
          <p:cNvPr id="17" name="Picture 16" descr="Icon&#10;&#10;Description automatically generated">
            <a:extLst>
              <a:ext uri="{FF2B5EF4-FFF2-40B4-BE49-F238E27FC236}">
                <a16:creationId xmlns:a16="http://schemas.microsoft.com/office/drawing/2014/main" id="{F499CA65-DE50-1FF7-D24C-01FCB873F4B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283850" y="5461475"/>
            <a:ext cx="786049" cy="786049"/>
          </a:xfrm>
          <a:prstGeom prst="rect">
            <a:avLst/>
          </a:prstGeom>
        </p:spPr>
      </p:pic>
      <p:pic>
        <p:nvPicPr>
          <p:cNvPr id="18" name="Picture 17" descr="Icon&#10;&#10;Description automatically generated">
            <a:extLst>
              <a:ext uri="{FF2B5EF4-FFF2-40B4-BE49-F238E27FC236}">
                <a16:creationId xmlns:a16="http://schemas.microsoft.com/office/drawing/2014/main" id="{7F614093-6858-F23A-5802-9FE1D88FF316}"/>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248069" y="4052821"/>
            <a:ext cx="879772" cy="879772"/>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2502700017"/>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compassionate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infinite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fallible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optimistic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lousy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400302690"/>
              </p:ext>
            </p:extLst>
          </p:nvPr>
        </p:nvGraphicFramePr>
        <p:xfrm>
          <a:off x="5307795" y="1251704"/>
          <a:ext cx="4826233" cy="7751328"/>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describe someone or something as ***, you mean that they feel or show pity, sympathy, and understanding for people who are suffering.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describe something as ***, you mean that it is of very bad quality or that you do not like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Someone who is *** is hopeful about the future or the success of something in particular.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say that someone or something is ***, you mean that they are not perfect and are likely to make mistakes or to fail in what they are doing.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describe something as ***, you are emphasizing that it is extremely great in amount or degree.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descr="Logo&#10;&#10;Description automatically generated">
            <a:extLst>
              <a:ext uri="{FF2B5EF4-FFF2-40B4-BE49-F238E27FC236}">
                <a16:creationId xmlns:a16="http://schemas.microsoft.com/office/drawing/2014/main" id="{E51185DC-893E-29C1-C7A2-D57196EAA1E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1264978">
            <a:off x="11213508" y="2858568"/>
            <a:ext cx="706044" cy="706044"/>
          </a:xfrm>
          <a:prstGeom prst="rect">
            <a:avLst/>
          </a:prstGeom>
        </p:spPr>
      </p:pic>
      <p:pic>
        <p:nvPicPr>
          <p:cNvPr id="3" name="Picture 2" descr="Icon&#10;&#10;Description automatically generated">
            <a:extLst>
              <a:ext uri="{FF2B5EF4-FFF2-40B4-BE49-F238E27FC236}">
                <a16:creationId xmlns:a16="http://schemas.microsoft.com/office/drawing/2014/main" id="{19B7760F-5CF0-B951-ECDD-9D20E2BCD79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180834" y="7991883"/>
            <a:ext cx="771392" cy="771392"/>
          </a:xfrm>
          <a:prstGeom prst="rect">
            <a:avLst/>
          </a:prstGeom>
        </p:spPr>
      </p:pic>
      <p:pic>
        <p:nvPicPr>
          <p:cNvPr id="5" name="Picture 4" descr="Logo&#10;&#10;Description automatically generated">
            <a:extLst>
              <a:ext uri="{FF2B5EF4-FFF2-40B4-BE49-F238E27FC236}">
                <a16:creationId xmlns:a16="http://schemas.microsoft.com/office/drawing/2014/main" id="{738EA333-C3BC-7C7E-FAD1-5445DF698EB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214120" y="6724074"/>
            <a:ext cx="771393" cy="771393"/>
          </a:xfrm>
          <a:prstGeom prst="rect">
            <a:avLst/>
          </a:prstGeom>
        </p:spPr>
      </p:pic>
      <p:pic>
        <p:nvPicPr>
          <p:cNvPr id="7" name="Picture 6" descr="Icon&#10;&#10;Description automatically generated">
            <a:extLst>
              <a:ext uri="{FF2B5EF4-FFF2-40B4-BE49-F238E27FC236}">
                <a16:creationId xmlns:a16="http://schemas.microsoft.com/office/drawing/2014/main" id="{612571C4-87B2-F13B-3D33-CFF5B217E70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072585" y="5523290"/>
            <a:ext cx="771393" cy="771393"/>
          </a:xfrm>
          <a:prstGeom prst="rect">
            <a:avLst/>
          </a:prstGeom>
        </p:spPr>
      </p:pic>
      <p:pic>
        <p:nvPicPr>
          <p:cNvPr id="8" name="Picture 7" descr="Icon&#10;&#10;Description automatically generated">
            <a:extLst>
              <a:ext uri="{FF2B5EF4-FFF2-40B4-BE49-F238E27FC236}">
                <a16:creationId xmlns:a16="http://schemas.microsoft.com/office/drawing/2014/main" id="{4DE592E8-F890-98F7-077B-CB6F0E9BA8B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126792" y="4115952"/>
            <a:ext cx="836817" cy="836817"/>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3" name="tear"/>
          <p:cNvSpPr txBox="1"/>
          <p:nvPr/>
        </p:nvSpPr>
        <p:spPr>
          <a:xfrm>
            <a:off x="3050440" y="3085008"/>
            <a:ext cx="149720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dirty</a:t>
            </a:r>
            <a:endParaRPr b="1" dirty="0">
              <a:latin typeface="Gill Sans MT" panose="020B0502020104020203" pitchFamily="34" charset="77"/>
              <a:sym typeface="American Typewriter"/>
            </a:endParaRPr>
          </a:p>
        </p:txBody>
      </p:sp>
      <p:sp>
        <p:nvSpPr>
          <p:cNvPr id="134" name="office"/>
          <p:cNvSpPr txBox="1"/>
          <p:nvPr/>
        </p:nvSpPr>
        <p:spPr>
          <a:xfrm>
            <a:off x="2955870" y="3993661"/>
            <a:ext cx="1686359"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equal</a:t>
            </a:r>
            <a:endParaRPr dirty="0">
              <a:latin typeface="Gill Sans MT" panose="020B0502020104020203" pitchFamily="34" charset="77"/>
            </a:endParaRPr>
          </a:p>
        </p:txBody>
      </p:sp>
      <p:sp>
        <p:nvSpPr>
          <p:cNvPr id="135" name="spare"/>
          <p:cNvSpPr txBox="1"/>
          <p:nvPr/>
        </p:nvSpPr>
        <p:spPr>
          <a:xfrm>
            <a:off x="2982318" y="4843260"/>
            <a:ext cx="163346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fuzzy</a:t>
            </a:r>
            <a:endParaRPr b="1" dirty="0">
              <a:latin typeface="Gill Sans MT" panose="020B0502020104020203" pitchFamily="34" charset="77"/>
              <a:sym typeface="American Typewriter"/>
            </a:endParaRPr>
          </a:p>
        </p:txBody>
      </p:sp>
      <p:sp>
        <p:nvSpPr>
          <p:cNvPr id="136" name="chipped"/>
          <p:cNvSpPr txBox="1"/>
          <p:nvPr/>
        </p:nvSpPr>
        <p:spPr>
          <a:xfrm>
            <a:off x="3076893" y="5769060"/>
            <a:ext cx="144430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juicy</a:t>
            </a:r>
            <a:endParaRPr dirty="0">
              <a:latin typeface="Gill Sans MT" panose="020B0502020104020203" pitchFamily="34" charset="77"/>
            </a:endParaRPr>
          </a:p>
        </p:txBody>
      </p:sp>
      <p:sp>
        <p:nvSpPr>
          <p:cNvPr id="137" name="lift"/>
          <p:cNvSpPr txBox="1"/>
          <p:nvPr/>
        </p:nvSpPr>
        <p:spPr>
          <a:xfrm>
            <a:off x="2655306" y="6639612"/>
            <a:ext cx="228748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swollen</a:t>
            </a:r>
            <a:endParaRPr dirty="0">
              <a:latin typeface="Gill Sans MT" panose="020B0502020104020203" pitchFamily="34" charset="77"/>
            </a:endParaRPr>
          </a:p>
        </p:txBody>
      </p:sp>
      <p:sp>
        <p:nvSpPr>
          <p:cNvPr id="138" name="mutter"/>
          <p:cNvSpPr txBox="1"/>
          <p:nvPr/>
        </p:nvSpPr>
        <p:spPr>
          <a:xfrm>
            <a:off x="8147746" y="3961911"/>
            <a:ext cx="213680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infinite</a:t>
            </a:r>
            <a:endParaRPr b="1" dirty="0">
              <a:latin typeface="Gill Sans MT" panose="020B0502020104020203" pitchFamily="34" charset="77"/>
              <a:sym typeface="American Typewriter"/>
            </a:endParaRPr>
          </a:p>
        </p:txBody>
      </p:sp>
      <p:sp>
        <p:nvSpPr>
          <p:cNvPr id="139" name="unveil"/>
          <p:cNvSpPr txBox="1"/>
          <p:nvPr/>
        </p:nvSpPr>
        <p:spPr>
          <a:xfrm>
            <a:off x="7597519" y="5750010"/>
            <a:ext cx="3047309"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optimistic</a:t>
            </a:r>
            <a:endParaRPr b="1" dirty="0">
              <a:latin typeface="Gill Sans MT" panose="020B0502020104020203" pitchFamily="34" charset="77"/>
              <a:sym typeface="American Typewriter"/>
            </a:endParaRPr>
          </a:p>
        </p:txBody>
      </p:sp>
      <p:sp>
        <p:nvSpPr>
          <p:cNvPr id="140" name="tolerate"/>
          <p:cNvSpPr txBox="1"/>
          <p:nvPr/>
        </p:nvSpPr>
        <p:spPr>
          <a:xfrm>
            <a:off x="6979165" y="3065958"/>
            <a:ext cx="447398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compassionate</a:t>
            </a:r>
            <a:endParaRPr dirty="0">
              <a:latin typeface="Gill Sans MT" panose="020B0502020104020203" pitchFamily="34" charset="77"/>
            </a:endParaRPr>
          </a:p>
        </p:txBody>
      </p:sp>
      <p:sp>
        <p:nvSpPr>
          <p:cNvPr id="141" name="fixation"/>
          <p:cNvSpPr txBox="1"/>
          <p:nvPr/>
        </p:nvSpPr>
        <p:spPr>
          <a:xfrm>
            <a:off x="8207067" y="4824210"/>
            <a:ext cx="201818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fallible</a:t>
            </a:r>
            <a:endParaRPr dirty="0">
              <a:latin typeface="Gill Sans MT" panose="020B0502020104020203" pitchFamily="34" charset="77"/>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3" name="unveil">
            <a:extLst>
              <a:ext uri="{FF2B5EF4-FFF2-40B4-BE49-F238E27FC236}">
                <a16:creationId xmlns:a16="http://schemas.microsoft.com/office/drawing/2014/main" id="{3DFB6E10-D309-C545-A6B1-2341096960A8}"/>
              </a:ext>
            </a:extLst>
          </p:cNvPr>
          <p:cNvSpPr txBox="1"/>
          <p:nvPr/>
        </p:nvSpPr>
        <p:spPr>
          <a:xfrm>
            <a:off x="8375771" y="6639611"/>
            <a:ext cx="160140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lousy</a:t>
            </a:r>
            <a:endParaRPr b="1" dirty="0">
              <a:latin typeface="Gill Sans MT" panose="020B0502020104020203" pitchFamily="34" charset="77"/>
              <a:sym typeface="American Typewriter"/>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313622" y="118859"/>
            <a:ext cx="5913478"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dirty</a:t>
            </a:r>
            <a:endParaRPr sz="166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36124" y="5255291"/>
            <a:ext cx="10875989"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equal</a:t>
            </a:r>
            <a:endParaRPr sz="34400" dirty="0">
              <a:latin typeface="Gill Sans MT" panose="020B0502020104020203" pitchFamily="34" charset="77"/>
            </a:endParaRPr>
          </a:p>
        </p:txBody>
      </p:sp>
      <p:pic>
        <p:nvPicPr>
          <p:cNvPr id="18" name="Picture 17" descr="Icon&#10;&#10;Description automatically generated">
            <a:extLst>
              <a:ext uri="{FF2B5EF4-FFF2-40B4-BE49-F238E27FC236}">
                <a16:creationId xmlns:a16="http://schemas.microsoft.com/office/drawing/2014/main" id="{5D48BF49-26D8-1E4A-8707-7D8CCB59EA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97351" y="601202"/>
            <a:ext cx="3395300" cy="3395300"/>
          </a:xfrm>
          <a:prstGeom prst="rect">
            <a:avLst/>
          </a:prstGeom>
        </p:spPr>
      </p:pic>
      <p:pic>
        <p:nvPicPr>
          <p:cNvPr id="4" name="Picture 3" descr="Icon&#10;&#10;Description automatically generated">
            <a:extLst>
              <a:ext uri="{FF2B5EF4-FFF2-40B4-BE49-F238E27FC236}">
                <a16:creationId xmlns:a16="http://schemas.microsoft.com/office/drawing/2014/main" id="{414F6F90-A377-664F-AEA8-C17F5F4F2C8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4959" y="5427006"/>
            <a:ext cx="3765896" cy="3765896"/>
          </a:xfrm>
          <a:prstGeom prst="rect">
            <a:avLst/>
          </a:prstGeom>
        </p:spPr>
      </p:pic>
      <p:pic>
        <p:nvPicPr>
          <p:cNvPr id="6" name="Picture 5" descr="A picture containing logo&#10;&#10;Description automatically generated">
            <a:extLst>
              <a:ext uri="{FF2B5EF4-FFF2-40B4-BE49-F238E27FC236}">
                <a16:creationId xmlns:a16="http://schemas.microsoft.com/office/drawing/2014/main" id="{4C4784F0-BE67-D14A-A444-E211D3023E7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9081116">
            <a:off x="11432880" y="5759900"/>
            <a:ext cx="1042940" cy="1042940"/>
          </a:xfrm>
          <a:prstGeom prst="rect">
            <a:avLst/>
          </a:prstGeom>
        </p:spPr>
      </p:pic>
    </p:spTree>
    <p:extLst>
      <p:ext uri="{BB962C8B-B14F-4D97-AF65-F5344CB8AC3E}">
        <p14:creationId xmlns:p14="http://schemas.microsoft.com/office/powerpoint/2010/main" val="1285346978"/>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123281" y="134299"/>
            <a:ext cx="6298199"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fuzzy</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06654" y="5114457"/>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juicy</a:t>
            </a:r>
            <a:endParaRPr sz="23900" dirty="0">
              <a:latin typeface="Gill Sans MT" panose="020B0502020104020203" pitchFamily="34" charset="77"/>
            </a:endParaRPr>
          </a:p>
        </p:txBody>
      </p:sp>
      <p:pic>
        <p:nvPicPr>
          <p:cNvPr id="16" name="Picture 15" descr="Icon&#10;&#10;Description automatically generated">
            <a:extLst>
              <a:ext uri="{FF2B5EF4-FFF2-40B4-BE49-F238E27FC236}">
                <a16:creationId xmlns:a16="http://schemas.microsoft.com/office/drawing/2014/main" id="{6E1FDC38-B6E2-9943-8E16-4E4D35FBCED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67253" y="600484"/>
            <a:ext cx="3441951" cy="3441951"/>
          </a:xfrm>
          <a:prstGeom prst="rect">
            <a:avLst/>
          </a:prstGeom>
        </p:spPr>
      </p:pic>
      <p:pic>
        <p:nvPicPr>
          <p:cNvPr id="4" name="Picture 3" descr="Icon&#10;&#10;Description automatically generated">
            <a:extLst>
              <a:ext uri="{FF2B5EF4-FFF2-40B4-BE49-F238E27FC236}">
                <a16:creationId xmlns:a16="http://schemas.microsoft.com/office/drawing/2014/main" id="{6A106A2E-F074-494F-A4B2-82A8FBECBB6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4468" y="5560852"/>
            <a:ext cx="3567880" cy="356788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91507" y="512331"/>
            <a:ext cx="7946086"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swollen</a:t>
            </a:r>
            <a:endParaRPr sz="19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419278" y="6256061"/>
            <a:ext cx="12346080" cy="18723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1500" dirty="0">
                <a:latin typeface="Gill Sans MT" panose="020B0502020104020203" pitchFamily="34" charset="77"/>
              </a:rPr>
              <a:t>compassionate</a:t>
            </a:r>
            <a:endParaRPr sz="11500" dirty="0">
              <a:latin typeface="Gill Sans MT" panose="020B0502020104020203" pitchFamily="34" charset="77"/>
            </a:endParaRPr>
          </a:p>
        </p:txBody>
      </p:sp>
      <p:pic>
        <p:nvPicPr>
          <p:cNvPr id="19" name="Picture 18" descr="Icon&#10;&#10;Description automatically generated">
            <a:extLst>
              <a:ext uri="{FF2B5EF4-FFF2-40B4-BE49-F238E27FC236}">
                <a16:creationId xmlns:a16="http://schemas.microsoft.com/office/drawing/2014/main" id="{5C56A8CC-9ACE-F249-91B8-2BB7FA3793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07358" y="498268"/>
            <a:ext cx="3551231" cy="3551231"/>
          </a:xfrm>
          <a:prstGeom prst="rect">
            <a:avLst/>
          </a:prstGeom>
        </p:spPr>
      </p:pic>
      <p:pic>
        <p:nvPicPr>
          <p:cNvPr id="4" name="Picture 3" descr="Logo&#10;&#10;Description automatically generated">
            <a:extLst>
              <a:ext uri="{FF2B5EF4-FFF2-40B4-BE49-F238E27FC236}">
                <a16:creationId xmlns:a16="http://schemas.microsoft.com/office/drawing/2014/main" id="{8020F0C2-ADBE-4B4E-9280-A708DFC1210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471032">
            <a:off x="413762" y="5702696"/>
            <a:ext cx="3334596" cy="3334596"/>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14723" y="566264"/>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infinite</a:t>
            </a:r>
            <a:endParaRPr sz="166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66400" y="5672702"/>
            <a:ext cx="1028859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fallible</a:t>
            </a:r>
            <a:endParaRPr sz="19900" dirty="0">
              <a:latin typeface="Gill Sans MT" panose="020B0502020104020203" pitchFamily="34" charset="77"/>
            </a:endParaRPr>
          </a:p>
        </p:txBody>
      </p:sp>
      <p:pic>
        <p:nvPicPr>
          <p:cNvPr id="18" name="Picture 17" descr="Icon&#10;&#10;Description automatically generated">
            <a:extLst>
              <a:ext uri="{FF2B5EF4-FFF2-40B4-BE49-F238E27FC236}">
                <a16:creationId xmlns:a16="http://schemas.microsoft.com/office/drawing/2014/main" id="{E208DD3A-B96F-8C43-892B-C87E659FEA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18273" y="361869"/>
            <a:ext cx="3736718" cy="3736718"/>
          </a:xfrm>
          <a:prstGeom prst="rect">
            <a:avLst/>
          </a:prstGeom>
        </p:spPr>
      </p:pic>
      <p:pic>
        <p:nvPicPr>
          <p:cNvPr id="6" name="Picture 5" descr="Logo&#10;&#10;Description automatically generated">
            <a:extLst>
              <a:ext uri="{FF2B5EF4-FFF2-40B4-BE49-F238E27FC236}">
                <a16:creationId xmlns:a16="http://schemas.microsoft.com/office/drawing/2014/main" id="{4C89202D-4B77-0243-BCA9-0FB0F0DEEE0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4651" y="5603282"/>
            <a:ext cx="3584054" cy="3584054"/>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43807" y="1005417"/>
            <a:ext cx="7128555"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optimistic</a:t>
            </a:r>
            <a:endParaRPr sz="115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79430" y="5287028"/>
            <a:ext cx="1234608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lousy</a:t>
            </a:r>
            <a:endParaRPr sz="19900" dirty="0">
              <a:latin typeface="Gill Sans MT" panose="020B0502020104020203" pitchFamily="34" charset="77"/>
            </a:endParaRPr>
          </a:p>
        </p:txBody>
      </p:sp>
      <p:pic>
        <p:nvPicPr>
          <p:cNvPr id="5" name="Picture 4" descr="Icon&#10;&#10;Description automatically generated">
            <a:extLst>
              <a:ext uri="{FF2B5EF4-FFF2-40B4-BE49-F238E27FC236}">
                <a16:creationId xmlns:a16="http://schemas.microsoft.com/office/drawing/2014/main" id="{6BED57C1-7BE5-1F48-85DA-413BE054B4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07884" y="235492"/>
            <a:ext cx="4115840" cy="4115840"/>
          </a:xfrm>
          <a:prstGeom prst="rect">
            <a:avLst/>
          </a:prstGeom>
        </p:spPr>
      </p:pic>
      <p:pic>
        <p:nvPicPr>
          <p:cNvPr id="8" name="Picture 7" descr="Icon&#10;&#10;Description automatically generated">
            <a:extLst>
              <a:ext uri="{FF2B5EF4-FFF2-40B4-BE49-F238E27FC236}">
                <a16:creationId xmlns:a16="http://schemas.microsoft.com/office/drawing/2014/main" id="{7D2C7B48-773C-F448-A23C-41435C63DF4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2813" y="5660956"/>
            <a:ext cx="3365892" cy="3365892"/>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812093" y="2274766"/>
            <a:ext cx="149720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dirty</a:t>
            </a:r>
            <a:endParaRPr b="1" dirty="0">
              <a:latin typeface="Gill Sans MT" panose="020B0502020104020203" pitchFamily="34" charset="77"/>
              <a:sym typeface="American Typewriter"/>
            </a:endParaRPr>
          </a:p>
        </p:txBody>
      </p:sp>
      <p:sp>
        <p:nvSpPr>
          <p:cNvPr id="134" name="office"/>
          <p:cNvSpPr txBox="1"/>
          <p:nvPr/>
        </p:nvSpPr>
        <p:spPr>
          <a:xfrm>
            <a:off x="5717526" y="3183419"/>
            <a:ext cx="1686359"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equal</a:t>
            </a:r>
            <a:endParaRPr dirty="0">
              <a:latin typeface="Gill Sans MT" panose="020B0502020104020203" pitchFamily="34" charset="77"/>
            </a:endParaRPr>
          </a:p>
        </p:txBody>
      </p:sp>
      <p:sp>
        <p:nvSpPr>
          <p:cNvPr id="135" name="spare"/>
          <p:cNvSpPr txBox="1"/>
          <p:nvPr/>
        </p:nvSpPr>
        <p:spPr>
          <a:xfrm>
            <a:off x="5743970" y="4033018"/>
            <a:ext cx="163346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fuzzy</a:t>
            </a:r>
            <a:endParaRPr b="1" dirty="0">
              <a:latin typeface="Gill Sans MT" panose="020B0502020104020203" pitchFamily="34" charset="77"/>
              <a:sym typeface="American Typewriter"/>
            </a:endParaRPr>
          </a:p>
        </p:txBody>
      </p:sp>
      <p:sp>
        <p:nvSpPr>
          <p:cNvPr id="136" name="chipped"/>
          <p:cNvSpPr txBox="1"/>
          <p:nvPr/>
        </p:nvSpPr>
        <p:spPr>
          <a:xfrm>
            <a:off x="5838547" y="4958818"/>
            <a:ext cx="144430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juicy</a:t>
            </a:r>
            <a:endParaRPr dirty="0">
              <a:latin typeface="Gill Sans MT" panose="020B0502020104020203" pitchFamily="34" charset="77"/>
            </a:endParaRPr>
          </a:p>
        </p:txBody>
      </p:sp>
      <p:sp>
        <p:nvSpPr>
          <p:cNvPr id="137" name="lift"/>
          <p:cNvSpPr txBox="1"/>
          <p:nvPr/>
        </p:nvSpPr>
        <p:spPr>
          <a:xfrm>
            <a:off x="5416961" y="5829370"/>
            <a:ext cx="228748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swollen</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492300" y="3418118"/>
            <a:ext cx="213680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infinite</a:t>
            </a:r>
            <a:endParaRPr b="1" dirty="0">
              <a:latin typeface="Gill Sans MT" panose="020B0502020104020203" pitchFamily="34" charset="77"/>
              <a:sym typeface="American Typewriter"/>
            </a:endParaRPr>
          </a:p>
        </p:txBody>
      </p:sp>
      <p:sp>
        <p:nvSpPr>
          <p:cNvPr id="139" name="unveil"/>
          <p:cNvSpPr txBox="1"/>
          <p:nvPr/>
        </p:nvSpPr>
        <p:spPr>
          <a:xfrm>
            <a:off x="4942072" y="5206217"/>
            <a:ext cx="3047309"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optimistic</a:t>
            </a:r>
            <a:endParaRPr b="1" dirty="0">
              <a:latin typeface="Gill Sans MT" panose="020B0502020104020203" pitchFamily="34" charset="77"/>
              <a:sym typeface="American Typewriter"/>
            </a:endParaRPr>
          </a:p>
        </p:txBody>
      </p:sp>
      <p:sp>
        <p:nvSpPr>
          <p:cNvPr id="140" name="tolerate"/>
          <p:cNvSpPr txBox="1"/>
          <p:nvPr/>
        </p:nvSpPr>
        <p:spPr>
          <a:xfrm>
            <a:off x="4323720" y="2522165"/>
            <a:ext cx="447398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compassionate</a:t>
            </a:r>
            <a:endParaRPr dirty="0">
              <a:latin typeface="Gill Sans MT" panose="020B0502020104020203" pitchFamily="34" charset="77"/>
            </a:endParaRPr>
          </a:p>
        </p:txBody>
      </p:sp>
      <p:sp>
        <p:nvSpPr>
          <p:cNvPr id="141" name="fixation"/>
          <p:cNvSpPr txBox="1"/>
          <p:nvPr/>
        </p:nvSpPr>
        <p:spPr>
          <a:xfrm>
            <a:off x="5551617" y="4280417"/>
            <a:ext cx="201818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fallible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3" name="unveil">
            <a:extLst>
              <a:ext uri="{FF2B5EF4-FFF2-40B4-BE49-F238E27FC236}">
                <a16:creationId xmlns:a16="http://schemas.microsoft.com/office/drawing/2014/main" id="{3DFB6E10-D309-C545-A6B1-2341096960A8}"/>
              </a:ext>
            </a:extLst>
          </p:cNvPr>
          <p:cNvSpPr txBox="1"/>
          <p:nvPr/>
        </p:nvSpPr>
        <p:spPr>
          <a:xfrm>
            <a:off x="5720326" y="6095818"/>
            <a:ext cx="160140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lousy</a:t>
            </a:r>
            <a:endParaRPr b="1" dirty="0">
              <a:latin typeface="Gill Sans MT" panose="020B0502020104020203" pitchFamily="34" charset="77"/>
              <a:sym typeface="American Typewriter"/>
            </a:endParaRPr>
          </a:p>
        </p:txBody>
      </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07446" y="1309202"/>
            <a:ext cx="180337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dirty</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652718"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56307" y="3944500"/>
            <a:ext cx="6880813" cy="19492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4000" dirty="0">
                <a:latin typeface="Gill Sans MT" panose="020B0502020104020203" pitchFamily="34" charset="77"/>
              </a:rPr>
              <a:t>If something is dirty, it is marked or covered with stains, spots, or mud, and needs to be cleaned.</a:t>
            </a:r>
            <a:endParaRPr sz="4000" dirty="0">
              <a:latin typeface="Gill Sans MT" panose="020B0502020104020203" pitchFamily="34" charset="77"/>
            </a:endParaRPr>
          </a:p>
        </p:txBody>
      </p:sp>
      <p:sp>
        <p:nvSpPr>
          <p:cNvPr id="155" name="The was a tear in Freddie’s new school jumper."/>
          <p:cNvSpPr txBox="1"/>
          <p:nvPr/>
        </p:nvSpPr>
        <p:spPr>
          <a:xfrm>
            <a:off x="0" y="6538849"/>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Rahul’s t-shirt was </a:t>
            </a:r>
            <a:r>
              <a:rPr lang="en-GB" sz="4000" b="1" dirty="0">
                <a:latin typeface="Gill Sans MT" panose="020B0502020104020203" pitchFamily="34" charset="77"/>
              </a:rPr>
              <a:t>dirty</a:t>
            </a:r>
            <a:r>
              <a:rPr lang="en-GB" sz="4000" dirty="0">
                <a:latin typeface="Gill Sans MT" panose="020B0502020104020203" pitchFamily="34" charset="77"/>
              </a:rPr>
              <a:t> after playing in the mud.</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dirt-y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Icon&#10;&#10;Description automatically generated">
            <a:extLst>
              <a:ext uri="{FF2B5EF4-FFF2-40B4-BE49-F238E27FC236}">
                <a16:creationId xmlns:a16="http://schemas.microsoft.com/office/drawing/2014/main" id="{E1B3B945-7C48-764D-BD41-CD932AA166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5165" y="2767655"/>
            <a:ext cx="3474084" cy="3474084"/>
          </a:xfrm>
          <a:prstGeom prst="rect">
            <a:avLst/>
          </a:prstGeom>
        </p:spPr>
      </p:pic>
      <p:graphicFrame>
        <p:nvGraphicFramePr>
          <p:cNvPr id="3" name="Table 2">
            <a:extLst>
              <a:ext uri="{FF2B5EF4-FFF2-40B4-BE49-F238E27FC236}">
                <a16:creationId xmlns:a16="http://schemas.microsoft.com/office/drawing/2014/main" id="{20141AC9-D8B5-4419-88DB-273748F0066E}"/>
              </a:ext>
            </a:extLst>
          </p:cNvPr>
          <p:cNvGraphicFramePr>
            <a:graphicFrameLocks noGrp="1"/>
          </p:cNvGraphicFramePr>
          <p:nvPr>
            <p:extLst>
              <p:ext uri="{D42A27DB-BD31-4B8C-83A1-F6EECF244321}">
                <p14:modId xmlns:p14="http://schemas.microsoft.com/office/powerpoint/2010/main" val="1660325788"/>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mucky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clean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thirty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clothes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grimy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228074360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04051" y="1309202"/>
            <a:ext cx="2010166"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equal</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3321" y="3724644"/>
            <a:ext cx="5819079"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two things are equal or if one thing is equal to another, they are the same in size, number, standard, or value.</a:t>
            </a:r>
            <a:endParaRPr sz="3600" dirty="0">
              <a:latin typeface="Gill Sans MT" panose="020B0502020104020203" pitchFamily="34" charset="77"/>
            </a:endParaRPr>
          </a:p>
        </p:txBody>
      </p:sp>
      <p:sp>
        <p:nvSpPr>
          <p:cNvPr id="155" name="The was a tear in Freddie’s new school jumper."/>
          <p:cNvSpPr txBox="1"/>
          <p:nvPr/>
        </p:nvSpPr>
        <p:spPr>
          <a:xfrm>
            <a:off x="0" y="6431185"/>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twins had an </a:t>
            </a:r>
            <a:r>
              <a:rPr lang="en-GB" sz="4000" b="1" dirty="0">
                <a:latin typeface="Gill Sans MT" panose="020B0502020104020203" pitchFamily="34" charset="77"/>
              </a:rPr>
              <a:t>equal</a:t>
            </a:r>
            <a:r>
              <a:rPr lang="en-GB" sz="4000" dirty="0">
                <a:latin typeface="Gill Sans MT" panose="020B0502020104020203" pitchFamily="34" charset="77"/>
              </a:rPr>
              <a:t> number of sweets.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e-qual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23" name="Picture 22" descr="Icon&#10;&#10;Description automatically generated">
            <a:extLst>
              <a:ext uri="{FF2B5EF4-FFF2-40B4-BE49-F238E27FC236}">
                <a16:creationId xmlns:a16="http://schemas.microsoft.com/office/drawing/2014/main" id="{569F2AC9-07E8-F74E-95A4-5204B95A5E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75044" y="2227442"/>
            <a:ext cx="3765896" cy="3765896"/>
          </a:xfrm>
          <a:prstGeom prst="rect">
            <a:avLst/>
          </a:prstGeom>
        </p:spPr>
      </p:pic>
      <p:pic>
        <p:nvPicPr>
          <p:cNvPr id="24" name="Picture 23" descr="A picture containing logo&#10;&#10;Description automatically generated">
            <a:extLst>
              <a:ext uri="{FF2B5EF4-FFF2-40B4-BE49-F238E27FC236}">
                <a16:creationId xmlns:a16="http://schemas.microsoft.com/office/drawing/2014/main" id="{E1231D47-F612-E04D-BF3B-C6B881BFEF1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9081116">
            <a:off x="6714820" y="4541472"/>
            <a:ext cx="1042940" cy="1042940"/>
          </a:xfrm>
          <a:prstGeom prst="rect">
            <a:avLst/>
          </a:prstGeom>
        </p:spPr>
      </p:pic>
      <p:pic>
        <p:nvPicPr>
          <p:cNvPr id="25" name="Picture 24" descr="A picture containing logo&#10;&#10;Description automatically generated">
            <a:extLst>
              <a:ext uri="{FF2B5EF4-FFF2-40B4-BE49-F238E27FC236}">
                <a16:creationId xmlns:a16="http://schemas.microsoft.com/office/drawing/2014/main" id="{E370EB37-8C38-D546-9019-DBA66AB8B4E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9081116">
            <a:off x="11727348" y="2410108"/>
            <a:ext cx="1042940" cy="1042940"/>
          </a:xfrm>
          <a:prstGeom prst="rect">
            <a:avLst/>
          </a:prstGeom>
        </p:spPr>
      </p:pic>
      <p:graphicFrame>
        <p:nvGraphicFramePr>
          <p:cNvPr id="3" name="Table 2">
            <a:extLst>
              <a:ext uri="{FF2B5EF4-FFF2-40B4-BE49-F238E27FC236}">
                <a16:creationId xmlns:a16="http://schemas.microsoft.com/office/drawing/2014/main" id="{EFC87368-0150-F8FB-CB39-43C02F2BAEB6}"/>
              </a:ext>
            </a:extLst>
          </p:cNvPr>
          <p:cNvGraphicFramePr>
            <a:graphicFrameLocks noGrp="1"/>
          </p:cNvGraphicFramePr>
          <p:nvPr>
            <p:extLst>
              <p:ext uri="{D42A27DB-BD31-4B8C-83A1-F6EECF244321}">
                <p14:modId xmlns:p14="http://schemas.microsoft.com/office/powerpoint/2010/main" val="3034140255"/>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even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uneven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sequel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become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balanced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different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treacle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almost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3912111992"/>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49734" y="1309202"/>
            <a:ext cx="1918795"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fuzzy</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827470" y="3882211"/>
            <a:ext cx="7377850"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something is fuzzy, it has a covering that feels soft and like fur. A fuzzy picture, image, or sound is unclear and hard to see or hear.</a:t>
            </a:r>
            <a:endParaRPr sz="3600" dirty="0">
              <a:latin typeface="Gill Sans MT" panose="020B0502020104020203" pitchFamily="34" charset="77"/>
            </a:endParaRPr>
          </a:p>
        </p:txBody>
      </p:sp>
      <p:sp>
        <p:nvSpPr>
          <p:cNvPr id="155" name="The was a tear in Freddie’s new school jumper."/>
          <p:cNvSpPr txBox="1"/>
          <p:nvPr/>
        </p:nvSpPr>
        <p:spPr>
          <a:xfrm>
            <a:off x="0" y="6631888"/>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puppy’s fur was brown and </a:t>
            </a:r>
            <a:r>
              <a:rPr lang="en-GB" sz="4000" b="1" dirty="0">
                <a:latin typeface="Gill Sans MT" panose="020B0502020104020203" pitchFamily="34" charset="77"/>
              </a:rPr>
              <a:t>fuzzy</a:t>
            </a:r>
            <a:r>
              <a:rPr lang="en-GB" sz="4000" dirty="0">
                <a:latin typeface="Gill Sans MT" panose="020B0502020104020203" pitchFamily="34" charset="77"/>
              </a:rPr>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fuzz-y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Icon&#10;&#10;Description automatically generated">
            <a:extLst>
              <a:ext uri="{FF2B5EF4-FFF2-40B4-BE49-F238E27FC236}">
                <a16:creationId xmlns:a16="http://schemas.microsoft.com/office/drawing/2014/main" id="{D40D27BB-E813-BF42-B704-CBC64DA5A0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51330" y="2940330"/>
            <a:ext cx="3441951" cy="3441951"/>
          </a:xfrm>
          <a:prstGeom prst="rect">
            <a:avLst/>
          </a:prstGeom>
        </p:spPr>
      </p:pic>
      <p:graphicFrame>
        <p:nvGraphicFramePr>
          <p:cNvPr id="3" name="Table 2">
            <a:extLst>
              <a:ext uri="{FF2B5EF4-FFF2-40B4-BE49-F238E27FC236}">
                <a16:creationId xmlns:a16="http://schemas.microsoft.com/office/drawing/2014/main" id="{EFE37770-A124-B5F1-44F4-DBFE0190E05D}"/>
              </a:ext>
            </a:extLst>
          </p:cNvPr>
          <p:cNvGraphicFramePr>
            <a:graphicFrameLocks noGrp="1"/>
          </p:cNvGraphicFramePr>
          <p:nvPr>
            <p:extLst>
              <p:ext uri="{D42A27DB-BD31-4B8C-83A1-F6EECF244321}">
                <p14:modId xmlns:p14="http://schemas.microsoft.com/office/powerpoint/2010/main" val="2402374001"/>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frizzy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buzzy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blurry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sharp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very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525684654"/>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43508" y="1309202"/>
            <a:ext cx="173124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juicy</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95049" y="3870668"/>
            <a:ext cx="6441731" cy="21339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4400" dirty="0">
                <a:latin typeface="Gill Sans MT" panose="020B0502020104020203" pitchFamily="34" charset="77"/>
              </a:rPr>
              <a:t>If food is juicy, it has a lot of juice in it and is very enjoyable to eat.</a:t>
            </a:r>
            <a:endParaRPr sz="4400" dirty="0">
              <a:latin typeface="Gill Sans MT" panose="020B0502020104020203" pitchFamily="34" charset="77"/>
            </a:endParaRPr>
          </a:p>
        </p:txBody>
      </p:sp>
      <p:sp>
        <p:nvSpPr>
          <p:cNvPr id="155" name="The was a tear in Freddie’s new school jumper."/>
          <p:cNvSpPr txBox="1"/>
          <p:nvPr/>
        </p:nvSpPr>
        <p:spPr>
          <a:xfrm>
            <a:off x="0" y="6566653"/>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oranges were very </a:t>
            </a:r>
            <a:r>
              <a:rPr lang="en-GB" sz="4000" b="1" dirty="0">
                <a:latin typeface="Gill Sans MT" panose="020B0502020104020203" pitchFamily="34" charset="77"/>
              </a:rPr>
              <a:t>juicy</a:t>
            </a:r>
            <a:r>
              <a:rPr lang="en-GB" sz="4000" dirty="0">
                <a:latin typeface="Gill Sans MT" panose="020B0502020104020203" pitchFamily="34" charset="77"/>
              </a:rPr>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juic-y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22" name="Picture 21" descr="Icon&#10;&#10;Description automatically generated">
            <a:extLst>
              <a:ext uri="{FF2B5EF4-FFF2-40B4-BE49-F238E27FC236}">
                <a16:creationId xmlns:a16="http://schemas.microsoft.com/office/drawing/2014/main" id="{C395845E-2D1D-A846-8F33-EE019146AB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6899" y="2335347"/>
            <a:ext cx="3567880" cy="3567880"/>
          </a:xfrm>
          <a:prstGeom prst="rect">
            <a:avLst/>
          </a:prstGeom>
        </p:spPr>
      </p:pic>
      <p:graphicFrame>
        <p:nvGraphicFramePr>
          <p:cNvPr id="4" name="Table 3">
            <a:extLst>
              <a:ext uri="{FF2B5EF4-FFF2-40B4-BE49-F238E27FC236}">
                <a16:creationId xmlns:a16="http://schemas.microsoft.com/office/drawing/2014/main" id="{B3B28BE5-4C5B-6E69-8147-0B29680D6EF9}"/>
              </a:ext>
            </a:extLst>
          </p:cNvPr>
          <p:cNvGraphicFramePr>
            <a:graphicFrameLocks noGrp="1"/>
          </p:cNvGraphicFramePr>
          <p:nvPr>
            <p:extLst>
              <p:ext uri="{D42A27DB-BD31-4B8C-83A1-F6EECF244321}">
                <p14:modId xmlns:p14="http://schemas.microsoft.com/office/powerpoint/2010/main" val="3374753110"/>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moist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incredibly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ripe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arid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extra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1796050147"/>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78456" y="1309202"/>
            <a:ext cx="2861361"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swollen</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51732" y="3737232"/>
            <a:ext cx="6020302"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a part of your body is swollen, it is larger and rounder than normal, usually as a result of injury or illness.</a:t>
            </a:r>
            <a:endParaRPr sz="3600" dirty="0">
              <a:latin typeface="Gill Sans MT" panose="020B0502020104020203" pitchFamily="34" charset="77"/>
            </a:endParaRPr>
          </a:p>
        </p:txBody>
      </p:sp>
      <p:sp>
        <p:nvSpPr>
          <p:cNvPr id="155" name="The was a tear in Freddie’s new school jumper."/>
          <p:cNvSpPr txBox="1"/>
          <p:nvPr/>
        </p:nvSpPr>
        <p:spPr>
          <a:xfrm>
            <a:off x="0" y="6549358"/>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Ted’s head was </a:t>
            </a:r>
            <a:r>
              <a:rPr lang="en-GB" sz="4000" b="1" dirty="0">
                <a:latin typeface="Gill Sans MT" panose="020B0502020104020203" pitchFamily="34" charset="77"/>
              </a:rPr>
              <a:t>swollen</a:t>
            </a:r>
            <a:r>
              <a:rPr lang="en-GB" sz="4000" dirty="0">
                <a:latin typeface="Gill Sans MT" panose="020B0502020104020203" pitchFamily="34" charset="77"/>
              </a:rPr>
              <a:t> where he bumped it.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swol-len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6" name="Picture 5" descr="Icon&#10;&#10;Description automatically generated">
            <a:extLst>
              <a:ext uri="{FF2B5EF4-FFF2-40B4-BE49-F238E27FC236}">
                <a16:creationId xmlns:a16="http://schemas.microsoft.com/office/drawing/2014/main" id="{DDC92119-DFC5-2E4B-97AF-577114C12C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86129" y="2741315"/>
            <a:ext cx="3551231" cy="3551231"/>
          </a:xfrm>
          <a:prstGeom prst="rect">
            <a:avLst/>
          </a:prstGeom>
        </p:spPr>
      </p:pic>
      <p:graphicFrame>
        <p:nvGraphicFramePr>
          <p:cNvPr id="3" name="Table 2">
            <a:extLst>
              <a:ext uri="{FF2B5EF4-FFF2-40B4-BE49-F238E27FC236}">
                <a16:creationId xmlns:a16="http://schemas.microsoft.com/office/drawing/2014/main" id="{00A8FFF7-946A-A8B0-7D8B-09360F848052}"/>
              </a:ext>
            </a:extLst>
          </p:cNvPr>
          <p:cNvGraphicFramePr>
            <a:graphicFrameLocks noGrp="1"/>
          </p:cNvGraphicFramePr>
          <p:nvPr>
            <p:extLst>
              <p:ext uri="{D42A27DB-BD31-4B8C-83A1-F6EECF244321}">
                <p14:modId xmlns:p14="http://schemas.microsoft.com/office/powerpoint/2010/main" val="821770508"/>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expand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shrink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stolen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badly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bulge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contracted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1609422314"/>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12160</TotalTime>
  <Words>1311</Words>
  <Application>Microsoft Macintosh PowerPoint</Application>
  <PresentationFormat>Custom</PresentationFormat>
  <Paragraphs>330</Paragraphs>
  <Slides>25</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338</cp:revision>
  <dcterms:modified xsi:type="dcterms:W3CDTF">2025-12-16T07:26:14Z</dcterms:modified>
</cp:coreProperties>
</file>